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charts/chart1.xml" ContentType="application/vnd.openxmlformats-officedocument.drawingml.chart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notesMasterIdLst>
    <p:notesMasterId r:id="rId1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400" b="0" i="0" u="none" strike="noStrike">
                <a:solidFill>
                  <a:srgbClr val="0A0E27"/>
                </a:solidFill>
                <a:latin typeface="Arial"/>
              </a:defRPr>
            </a:pPr>
            <a:r>
              <a:rPr sz="1400" b="0" i="0" u="none" strike="noStrike">
                <a:solidFill>
                  <a:srgbClr val="0A0E27"/>
                </a:solidFill>
                <a:latin typeface="Arial"/>
              </a:rPr>
              <a:t>MRR Growth (SAR)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MRR (SAR)</c:v>
                </c:pt>
              </c:strCache>
            </c:strRef>
          </c:tx>
          <c:spPr>
            <a:solidFill>
              <a:srgbClr val="3B82F6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Sheet1!$A$2:$A$13</c:f>
              <c:multiLvlStrCache>
                <c:ptCount val="12"/>
                <c:lvl>
                  <c:pt idx="0">
                    <c:v>M1</c:v>
                  </c:pt>
                  <c:pt idx="1">
                    <c:v>M2</c:v>
                  </c:pt>
                  <c:pt idx="2">
                    <c:v>M3</c:v>
                  </c:pt>
                  <c:pt idx="3">
                    <c:v>M4</c:v>
                  </c:pt>
                  <c:pt idx="4">
                    <c:v>M5</c:v>
                  </c:pt>
                  <c:pt idx="5">
                    <c:v>M6</c:v>
                  </c:pt>
                  <c:pt idx="6">
                    <c:v>M7</c:v>
                  </c:pt>
                  <c:pt idx="7">
                    <c:v>M8</c:v>
                  </c:pt>
                  <c:pt idx="8">
                    <c:v>M9</c:v>
                  </c:pt>
                  <c:pt idx="9">
                    <c:v>M10</c:v>
                  </c:pt>
                  <c:pt idx="10">
                    <c:v>M11</c:v>
                  </c:pt>
                  <c:pt idx="11">
                    <c:v>M12</c:v>
                  </c:pt>
                </c:lvl>
              </c:multiLvlStrCache>
            </c:multiLvl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999</c:v>
                </c:pt>
                <c:pt idx="1">
                  <c:v>5997</c:v>
                </c:pt>
                <c:pt idx="2">
                  <c:v>11995</c:v>
                </c:pt>
                <c:pt idx="3">
                  <c:v>20988</c:v>
                </c:pt>
                <c:pt idx="4">
                  <c:v>36983</c:v>
                </c:pt>
                <c:pt idx="5">
                  <c:v>57971</c:v>
                </c:pt>
                <c:pt idx="6">
                  <c:v>82958</c:v>
                </c:pt>
                <c:pt idx="7">
                  <c:v>120935</c:v>
                </c:pt>
                <c:pt idx="8">
                  <c:v>162913</c:v>
                </c:pt>
                <c:pt idx="9">
                  <c:v>218878</c:v>
                </c:pt>
                <c:pt idx="10">
                  <c:v>281848</c:v>
                </c:pt>
                <c:pt idx="11">
                  <c:v>357800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#,##0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RK">
    <p:bg>
      <p:bgPr>
        <a:solidFill>
          <a:srgbClr val="0A0E2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solidFill>
            <a:srgbClr val="0F1435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6537960"/>
            <a:ext cx="1188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Dealix  ·  Confidential  ·  April 2026</a:t>
            </a:r>
            <a:endParaRPr lang="en-US" sz="90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IGHT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solidFill>
            <a:srgbClr val="E2E8F0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6537960"/>
            <a:ext cx="1188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Dealix  ·  Confidential  ·  April 2026</a:t>
            </a:r>
            <a:endParaRPr lang="en-US" sz="90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3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ln/>
        </p:spPr>
      </p:sp>
      <p:sp>
        <p:nvSpPr>
          <p:cNvPr id="3" name="Text 1"/>
          <p:cNvSpPr/>
          <p:nvPr/>
        </p:nvSpPr>
        <p:spPr>
          <a:xfrm>
            <a:off x="914400" y="2286000"/>
            <a:ext cx="100584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Dealix</a:t>
            </a:r>
            <a:endParaRPr lang="en-US" sz="9600" dirty="0"/>
          </a:p>
        </p:txBody>
      </p:sp>
      <p:sp>
        <p:nvSpPr>
          <p:cNvPr id="4" name="Text 2"/>
          <p:cNvSpPr/>
          <p:nvPr/>
        </p:nvSpPr>
        <p:spPr>
          <a:xfrm>
            <a:off x="914400" y="3474720"/>
            <a:ext cx="10058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Sales Rep for the Gulf Market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914400" y="402336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مندوب مبيعات AI بالعربي الخليجي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914400" y="530352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Sami Assiri · Founder · sami.assiri11@gmail.com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914400" y="566928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Seed Round · April 2026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11274552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A0E2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Competitive Landscape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051560"/>
            <a:ext cx="1127455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are in a new category</a:t>
            </a:r>
            <a:endParaRPr lang="en-US" sz="1600" dirty="0"/>
          </a:p>
        </p:txBody>
      </p:sp>
      <p:graphicFrame>
        <p:nvGraphicFramePr>
          <p:cNvPr id="1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737360"/>
          <a:ext cx="11274552" cy="4114800"/>
        </p:xfrm>
        <a:graphic>
          <a:graphicData uri="http://schemas.openxmlformats.org/drawingml/2006/table">
            <a:tbl>
              <a:tblPr/>
              <a:tblGrid>
                <a:gridCol w="2743200"/>
                <a:gridCol w="2103120"/>
                <a:gridCol w="2103120"/>
                <a:gridCol w="2103120"/>
                <a:gridCol w="2286000"/>
              </a:tblGrid>
              <a:tr h="65836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0E2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Dealix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0B98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b="1" dirty="0">
                          <a:solidFill>
                            <a:srgbClr val="0A0E2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Drift / Intercom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b="1" dirty="0">
                          <a:solidFill>
                            <a:srgbClr val="0A0E2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Local Chatbots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b="1" dirty="0">
                          <a:solidFill>
                            <a:srgbClr val="0A0E2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BDR Agencies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8F0"/>
                    </a:solidFill>
                  </a:tcPr>
                </a:tc>
              </a:tr>
              <a:tr h="65836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Khaliji Arabic native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2000" b="1" dirty="0">
                          <a:solidFill>
                            <a:srgbClr val="10B98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✓</a:t>
                      </a:r>
                      <a:endParaRPr lang="en-US" sz="2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800" dirty="0">
                          <a:solidFill>
                            <a:srgbClr val="EF44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✗</a:t>
                      </a:r>
                      <a:endParaRPr lang="en-US" sz="1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F59E0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Partial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2000" b="1" dirty="0">
                          <a:solidFill>
                            <a:srgbClr val="10B98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✓</a:t>
                      </a:r>
                      <a:endParaRPr lang="en-US" sz="2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836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BANT qualification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2000" b="1" dirty="0">
                          <a:solidFill>
                            <a:srgbClr val="10B98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✓</a:t>
                      </a:r>
                      <a:endParaRPr lang="en-US" sz="2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F59E0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Partial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800" dirty="0">
                          <a:solidFill>
                            <a:srgbClr val="EF44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✗</a:t>
                      </a:r>
                      <a:endParaRPr lang="en-US" sz="1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2000" b="1" dirty="0">
                          <a:solidFill>
                            <a:srgbClr val="10B98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✓</a:t>
                      </a:r>
                      <a:endParaRPr lang="en-US" sz="2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836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Books demos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2000" b="1" dirty="0">
                          <a:solidFill>
                            <a:srgbClr val="10B98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✓</a:t>
                      </a:r>
                      <a:endParaRPr lang="en-US" sz="2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F59E0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Partial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800" dirty="0">
                          <a:solidFill>
                            <a:srgbClr val="EF44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✗</a:t>
                      </a:r>
                      <a:endParaRPr lang="en-US" sz="1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2000" b="1" dirty="0">
                          <a:solidFill>
                            <a:srgbClr val="10B98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✓</a:t>
                      </a:r>
                      <a:endParaRPr lang="en-US" sz="2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836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Cost per qualified lead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b="1" dirty="0">
                          <a:solidFill>
                            <a:srgbClr val="10B98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 SAR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 SAR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 SAR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 SAR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836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Deploy time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b="1" dirty="0">
                          <a:solidFill>
                            <a:srgbClr val="10B98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 hours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6-8 weeks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2-4 weeks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2-4 weeks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457200" y="6035040"/>
            <a:ext cx="1127455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i="1" dirty="0">
                <a:solidFill>
                  <a:srgbClr val="3B82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Positioning: "We are the first AI BDR that speaks Gulf Arabic — not translated."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11274552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A0E2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Go-to-Market Strategy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051560"/>
            <a:ext cx="1127455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Path to 120 customers in 12 months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457200" y="1828800"/>
            <a:ext cx="1645920" cy="822960"/>
          </a:xfrm>
          <a:prstGeom prst="roundRect">
            <a:avLst>
              <a:gd name="adj" fmla="val 11111"/>
            </a:avLst>
          </a:prstGeom>
          <a:solidFill>
            <a:srgbClr val="3B82F6"/>
          </a:solidFill>
          <a:ln w="12700">
            <a:solidFill>
              <a:srgbClr val="3B82F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874520"/>
            <a:ext cx="1645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Phase 1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57200" y="2240280"/>
            <a:ext cx="1645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M1-M3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2286000" y="1920240"/>
            <a:ext cx="6400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A0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Founder-led outbound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8961120" y="1920240"/>
            <a:ext cx="27432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800" b="1" dirty="0">
                <a:solidFill>
                  <a:srgbClr val="10B98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 customers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457200" y="2834640"/>
            <a:ext cx="1645920" cy="822960"/>
          </a:xfrm>
          <a:prstGeom prst="roundRect">
            <a:avLst>
              <a:gd name="adj" fmla="val 11111"/>
            </a:avLst>
          </a:prstGeom>
          <a:solidFill>
            <a:srgbClr val="3B82F6"/>
          </a:solidFill>
          <a:ln w="12700">
            <a:solidFill>
              <a:srgbClr val="3B82F6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2880360"/>
            <a:ext cx="1645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Phase 2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457200" y="3246120"/>
            <a:ext cx="1645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M4-M6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2286000" y="2926080"/>
            <a:ext cx="6400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A0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Inbound engine · Content · SEO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8961120" y="2926080"/>
            <a:ext cx="27432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800" b="1" dirty="0">
                <a:solidFill>
                  <a:srgbClr val="10B98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30 customers</a:t>
            </a:r>
            <a:endParaRPr lang="en-US" sz="1800" dirty="0"/>
          </a:p>
        </p:txBody>
      </p:sp>
      <p:sp>
        <p:nvSpPr>
          <p:cNvPr id="14" name="Shape 12"/>
          <p:cNvSpPr/>
          <p:nvPr/>
        </p:nvSpPr>
        <p:spPr>
          <a:xfrm>
            <a:off x="457200" y="3840480"/>
            <a:ext cx="1645920" cy="822960"/>
          </a:xfrm>
          <a:prstGeom prst="roundRect">
            <a:avLst>
              <a:gd name="adj" fmla="val 11111"/>
            </a:avLst>
          </a:prstGeom>
          <a:solidFill>
            <a:srgbClr val="3B82F6"/>
          </a:solidFill>
          <a:ln w="12700">
            <a:solidFill>
              <a:srgbClr val="3B82F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57200" y="3886200"/>
            <a:ext cx="1645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Phase 3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457200" y="4251960"/>
            <a:ext cx="1645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M7-M12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2286000" y="3931920"/>
            <a:ext cx="6400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A0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Sales team · Partnerships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8961120" y="3931920"/>
            <a:ext cx="27432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800" b="1" dirty="0">
                <a:solidFill>
                  <a:srgbClr val="10B98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120 customers</a:t>
            </a:r>
            <a:endParaRPr lang="en-US" sz="1800" dirty="0"/>
          </a:p>
        </p:txBody>
      </p:sp>
      <p:sp>
        <p:nvSpPr>
          <p:cNvPr id="19" name="Shape 17"/>
          <p:cNvSpPr/>
          <p:nvPr/>
        </p:nvSpPr>
        <p:spPr>
          <a:xfrm>
            <a:off x="457200" y="4846320"/>
            <a:ext cx="1645920" cy="822960"/>
          </a:xfrm>
          <a:prstGeom prst="roundRect">
            <a:avLst>
              <a:gd name="adj" fmla="val 11111"/>
            </a:avLst>
          </a:prstGeom>
          <a:solidFill>
            <a:srgbClr val="3B82F6"/>
          </a:solidFill>
          <a:ln w="12700">
            <a:solidFill>
              <a:srgbClr val="3B82F6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57200" y="4892040"/>
            <a:ext cx="1645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Phase 4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457200" y="5257800"/>
            <a:ext cx="1645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Y2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2286000" y="4937760"/>
            <a:ext cx="6400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A0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UAE + Kuwait expansion</a:t>
            </a:r>
            <a:endParaRPr lang="en-US" sz="1500" dirty="0"/>
          </a:p>
        </p:txBody>
      </p:sp>
      <p:sp>
        <p:nvSpPr>
          <p:cNvPr id="23" name="Text 21"/>
          <p:cNvSpPr/>
          <p:nvPr/>
        </p:nvSpPr>
        <p:spPr>
          <a:xfrm>
            <a:off x="8961120" y="4937760"/>
            <a:ext cx="27432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800" b="1" dirty="0">
                <a:solidFill>
                  <a:srgbClr val="10B98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360 customers</a:t>
            </a:r>
            <a:endParaRPr lang="en-US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11274552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A0E2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Team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051560"/>
            <a:ext cx="1127455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Founder-led · Scaling carefully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914400" y="2011680"/>
            <a:ext cx="2286000" cy="2286000"/>
          </a:xfrm>
          <a:prstGeom prst="ellipse">
            <a:avLst/>
          </a:prstGeom>
          <a:solidFill>
            <a:srgbClr val="3B82F6"/>
          </a:solidFill>
          <a:ln w="12700">
            <a:solidFill>
              <a:srgbClr val="3B82F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914400" y="2011680"/>
            <a:ext cx="22860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SA</a:t>
            </a:r>
            <a:endParaRPr lang="en-US" sz="6000" dirty="0"/>
          </a:p>
        </p:txBody>
      </p:sp>
      <p:sp>
        <p:nvSpPr>
          <p:cNvPr id="6" name="Text 4"/>
          <p:cNvSpPr/>
          <p:nvPr/>
        </p:nvSpPr>
        <p:spPr>
          <a:xfrm>
            <a:off x="3840480" y="2194560"/>
            <a:ext cx="7772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A0E2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Sami Assiri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3840480" y="2743200"/>
            <a:ext cx="7772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B82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Founder &amp; CEO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3840480" y="3291840"/>
            <a:ext cx="7772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A0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5+ years in SaaS sales and AI products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3840480" y="3657600"/>
            <a:ext cx="7772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A0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Technical founder (Python, NLP, distributed systems)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3840480" y="4023360"/>
            <a:ext cx="7772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A0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Built full stack: backend, AI, integrations, Moyasar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3840480" y="4389120"/>
            <a:ext cx="7772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A0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Network: Lucidya, Foodics, Salla founders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457200" y="5029200"/>
            <a:ext cx="1127455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A0E2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Y1 Hiring Plan</a:t>
            </a:r>
            <a:endParaRPr lang="en-US" sz="1800" dirty="0"/>
          </a:p>
        </p:txBody>
      </p:sp>
      <p:sp>
        <p:nvSpPr>
          <p:cNvPr id="13" name="Shape 11"/>
          <p:cNvSpPr/>
          <p:nvPr/>
        </p:nvSpPr>
        <p:spPr>
          <a:xfrm>
            <a:off x="457200" y="5486400"/>
            <a:ext cx="2743200" cy="640080"/>
          </a:xfrm>
          <a:prstGeom prst="roundRect">
            <a:avLst>
              <a:gd name="adj" fmla="val 14286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57200" y="5486400"/>
            <a:ext cx="2743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0A0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M4: BDR #1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3337560" y="5486400"/>
            <a:ext cx="2743200" cy="640080"/>
          </a:xfrm>
          <a:prstGeom prst="roundRect">
            <a:avLst>
              <a:gd name="adj" fmla="val 14286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337560" y="5486400"/>
            <a:ext cx="2743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0A0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M6: Customer Success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6217920" y="5486400"/>
            <a:ext cx="2743200" cy="640080"/>
          </a:xfrm>
          <a:prstGeom prst="roundRect">
            <a:avLst>
              <a:gd name="adj" fmla="val 14286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217920" y="5486400"/>
            <a:ext cx="2743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0A0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M9: Engineer #2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9098280" y="5486400"/>
            <a:ext cx="2743200" cy="640080"/>
          </a:xfrm>
          <a:prstGeom prst="roundRect">
            <a:avLst>
              <a:gd name="adj" fmla="val 14286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9098280" y="5486400"/>
            <a:ext cx="2743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0A0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M12: Head of Sales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11274552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Ask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914400" y="1645920"/>
            <a:ext cx="5029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Seed Round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914400" y="2103120"/>
            <a:ext cx="50292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600" b="1" dirty="0">
                <a:solidFill>
                  <a:srgbClr val="10B98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1-2M SAR</a:t>
            </a:r>
            <a:endParaRPr lang="en-US" sz="9600" dirty="0"/>
          </a:p>
        </p:txBody>
      </p:sp>
      <p:sp>
        <p:nvSpPr>
          <p:cNvPr id="5" name="Text 3"/>
          <p:cNvSpPr/>
          <p:nvPr/>
        </p:nvSpPr>
        <p:spPr>
          <a:xfrm>
            <a:off x="914400" y="356616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18-month runway · 15-20M SAR post-money target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6858000" y="1645920"/>
            <a:ext cx="5029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Use of Funds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6858000" y="2194560"/>
            <a:ext cx="1097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0B98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40%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8046720" y="219456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Engineering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6858000" y="2651760"/>
            <a:ext cx="1828800" cy="9144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858000" y="2834640"/>
            <a:ext cx="1097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0B98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30%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8046720" y="28346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Sales &amp; Marketing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6858000" y="3291840"/>
            <a:ext cx="1371600" cy="9144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858000" y="3474720"/>
            <a:ext cx="1097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0B98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20%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8046720" y="347472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Marketing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6858000" y="3931920"/>
            <a:ext cx="914400" cy="9144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858000" y="4114800"/>
            <a:ext cx="1097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0B98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10%</a:t>
            </a:r>
            <a:endParaRPr lang="en-US" sz="2200" dirty="0"/>
          </a:p>
        </p:txBody>
      </p:sp>
      <p:sp>
        <p:nvSpPr>
          <p:cNvPr id="17" name="Text 15"/>
          <p:cNvSpPr/>
          <p:nvPr/>
        </p:nvSpPr>
        <p:spPr>
          <a:xfrm>
            <a:off x="8046720" y="411480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Operations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6858000" y="4572000"/>
            <a:ext cx="457200" cy="9144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914400" y="5029200"/>
            <a:ext cx="1127455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Milestones: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914400" y="544068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M6: 30 customers + Series A readiness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914400" y="580644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M12: 120 customers + UAE launch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914400" y="617220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Y2: 360 customers + Series A close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11274552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A0E2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Now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051560"/>
            <a:ext cx="1127455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Convergence of five market shifts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548640" y="1737360"/>
            <a:ext cx="731520" cy="731520"/>
          </a:xfrm>
          <a:prstGeom prst="ellipse">
            <a:avLst/>
          </a:prstGeom>
          <a:solidFill>
            <a:srgbClr val="3B82F6"/>
          </a:solidFill>
          <a:ln w="12700">
            <a:solidFill>
              <a:srgbClr val="3B82F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73736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1554480" y="178308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0A0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reached production maturity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1554480" y="214884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Claude 4.7 enables Arabic conversations indistinguishable from humans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48640" y="2651760"/>
            <a:ext cx="731520" cy="731520"/>
          </a:xfrm>
          <a:prstGeom prst="ellipse">
            <a:avLst/>
          </a:prstGeom>
          <a:solidFill>
            <a:srgbClr val="3B82F6"/>
          </a:solidFill>
          <a:ln w="12700">
            <a:solidFill>
              <a:srgbClr val="3B82F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48640" y="265176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400" dirty="0"/>
          </a:p>
        </p:txBody>
      </p:sp>
      <p:sp>
        <p:nvSpPr>
          <p:cNvPr id="10" name="Text 8"/>
          <p:cNvSpPr/>
          <p:nvPr/>
        </p:nvSpPr>
        <p:spPr>
          <a:xfrm>
            <a:off x="1554480" y="269748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0A0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Saudi Vision 2030 momentum</a:t>
            </a:r>
            <a:endParaRPr lang="en-US" sz="1700" dirty="0"/>
          </a:p>
        </p:txBody>
      </p:sp>
      <p:sp>
        <p:nvSpPr>
          <p:cNvPr id="11" name="Text 9"/>
          <p:cNvSpPr/>
          <p:nvPr/>
        </p:nvSpPr>
        <p:spPr>
          <a:xfrm>
            <a:off x="1554480" y="306324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$3T project pipeline · AI adoption mandated in government and enterprise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548640" y="3566160"/>
            <a:ext cx="731520" cy="731520"/>
          </a:xfrm>
          <a:prstGeom prst="ellipse">
            <a:avLst/>
          </a:prstGeom>
          <a:solidFill>
            <a:srgbClr val="3B82F6"/>
          </a:solidFill>
          <a:ln w="12700">
            <a:solidFill>
              <a:srgbClr val="3B82F6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48640" y="356616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400" dirty="0"/>
          </a:p>
        </p:txBody>
      </p:sp>
      <p:sp>
        <p:nvSpPr>
          <p:cNvPr id="14" name="Text 12"/>
          <p:cNvSpPr/>
          <p:nvPr/>
        </p:nvSpPr>
        <p:spPr>
          <a:xfrm>
            <a:off x="1554480" y="361188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0A0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serious local competitor</a:t>
            </a:r>
            <a:endParaRPr lang="en-US" sz="1700" dirty="0"/>
          </a:p>
        </p:txBody>
      </p:sp>
      <p:sp>
        <p:nvSpPr>
          <p:cNvPr id="15" name="Text 13"/>
          <p:cNvSpPr/>
          <p:nvPr/>
        </p:nvSpPr>
        <p:spPr>
          <a:xfrm>
            <a:off x="1554480" y="397764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Global players (Drift, Intercom) ignore Arabic · Local AI firms are consultancies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548640" y="4480560"/>
            <a:ext cx="731520" cy="731520"/>
          </a:xfrm>
          <a:prstGeom prst="ellipse">
            <a:avLst/>
          </a:prstGeom>
          <a:solidFill>
            <a:srgbClr val="3B82F6"/>
          </a:solidFill>
          <a:ln w="12700">
            <a:solidFill>
              <a:srgbClr val="3B82F6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48640" y="448056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400" dirty="0"/>
          </a:p>
        </p:txBody>
      </p:sp>
      <p:sp>
        <p:nvSpPr>
          <p:cNvPr id="18" name="Text 16"/>
          <p:cNvSpPr/>
          <p:nvPr/>
        </p:nvSpPr>
        <p:spPr>
          <a:xfrm>
            <a:off x="1554480" y="452628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0A0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Saudi VC ecosystem mature</a:t>
            </a:r>
            <a:endParaRPr lang="en-US" sz="1700" dirty="0"/>
          </a:p>
        </p:txBody>
      </p:sp>
      <p:sp>
        <p:nvSpPr>
          <p:cNvPr id="19" name="Text 17"/>
          <p:cNvSpPr/>
          <p:nvPr/>
        </p:nvSpPr>
        <p:spPr>
          <a:xfrm>
            <a:off x="1554480" y="489204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$1.34B raised H1 2025 · Dedicated AI-focused funds active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548640" y="5394960"/>
            <a:ext cx="731520" cy="731520"/>
          </a:xfrm>
          <a:prstGeom prst="ellipse">
            <a:avLst/>
          </a:prstGeom>
          <a:solidFill>
            <a:srgbClr val="3B82F6"/>
          </a:solidFill>
          <a:ln w="12700">
            <a:solidFill>
              <a:srgbClr val="3B82F6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48640" y="539496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2400" dirty="0"/>
          </a:p>
        </p:txBody>
      </p:sp>
      <p:sp>
        <p:nvSpPr>
          <p:cNvPr id="22" name="Text 20"/>
          <p:cNvSpPr/>
          <p:nvPr/>
        </p:nvSpPr>
        <p:spPr>
          <a:xfrm>
            <a:off x="1554480" y="544068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0A0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PDPL creates data moat</a:t>
            </a:r>
            <a:endParaRPr lang="en-US" sz="1700" dirty="0"/>
          </a:p>
        </p:txBody>
      </p:sp>
      <p:sp>
        <p:nvSpPr>
          <p:cNvPr id="23" name="Text 21"/>
          <p:cNvSpPr/>
          <p:nvPr/>
        </p:nvSpPr>
        <p:spPr>
          <a:xfrm>
            <a:off x="1554480" y="580644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Saudi-first infrastructure = regulatory advantage over foreign platforms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457200" y="6217920"/>
            <a:ext cx="1127455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i="1" dirty="0">
                <a:solidFill>
                  <a:srgbClr val="10B98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Dealix in 2026 = Salesforce in 1999.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ln/>
        </p:spPr>
      </p:sp>
      <p:sp>
        <p:nvSpPr>
          <p:cNvPr id="3" name="Text 1"/>
          <p:cNvSpPr/>
          <p:nvPr/>
        </p:nvSpPr>
        <p:spPr>
          <a:xfrm>
            <a:off x="457200" y="1371600"/>
            <a:ext cx="11274552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Our Vision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914400" y="2011680"/>
            <a:ext cx="10360152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Every Saudi company selling via local AI by 2030.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914400" y="3383280"/>
            <a:ext cx="10360152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i="1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are building the default sales operating system for Arabic-speaking businesses.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457200" y="4937760"/>
            <a:ext cx="11274552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Sami Assiri · Founder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457200" y="5394960"/>
            <a:ext cx="1127455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sami.assiri11@gmail.com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457200" y="5760720"/>
            <a:ext cx="1127455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calendly.com/sami-assiri11/dealix-demo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57200" y="6126480"/>
            <a:ext cx="1127455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Thank you.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11274552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A0E2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Saudi B2B companies lose 70% of leads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051560"/>
            <a:ext cx="1127455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Before the sales team even sees them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548640" y="1828800"/>
            <a:ext cx="3657600" cy="411480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2103120"/>
            <a:ext cx="36576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200" b="1" dirty="0">
                <a:solidFill>
                  <a:srgbClr val="EF44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4h</a:t>
            </a:r>
            <a:endParaRPr lang="en-US" sz="7200" dirty="0"/>
          </a:p>
        </p:txBody>
      </p:sp>
      <p:sp>
        <p:nvSpPr>
          <p:cNvPr id="6" name="Text 4"/>
          <p:cNvSpPr/>
          <p:nvPr/>
        </p:nvSpPr>
        <p:spPr>
          <a:xfrm>
            <a:off x="548640" y="347472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0A0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Avg response time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822960" y="4023360"/>
            <a:ext cx="31089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vs 45 seconds needed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4389120" y="1828800"/>
            <a:ext cx="3657600" cy="411480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389120" y="2103120"/>
            <a:ext cx="36576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200" b="1" dirty="0">
                <a:solidFill>
                  <a:srgbClr val="EF44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60%</a:t>
            </a:r>
            <a:endParaRPr lang="en-US" sz="7200" dirty="0"/>
          </a:p>
        </p:txBody>
      </p:sp>
      <p:sp>
        <p:nvSpPr>
          <p:cNvPr id="10" name="Text 8"/>
          <p:cNvSpPr/>
          <p:nvPr/>
        </p:nvSpPr>
        <p:spPr>
          <a:xfrm>
            <a:off x="4389120" y="347472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0A0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BDR time wasted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4663440" y="4023360"/>
            <a:ext cx="31089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 unqualified leads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8229600" y="1828800"/>
            <a:ext cx="3657600" cy="411480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229600" y="2103120"/>
            <a:ext cx="36576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200" b="1" dirty="0">
                <a:solidFill>
                  <a:srgbClr val="EF44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0%</a:t>
            </a:r>
            <a:endParaRPr lang="en-US" sz="7200" dirty="0"/>
          </a:p>
        </p:txBody>
      </p:sp>
      <p:sp>
        <p:nvSpPr>
          <p:cNvPr id="14" name="Text 12"/>
          <p:cNvSpPr/>
          <p:nvPr/>
        </p:nvSpPr>
        <p:spPr>
          <a:xfrm>
            <a:off x="8229600" y="347472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0A0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Arabic AI tools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8503920" y="4023360"/>
            <a:ext cx="31089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truly understand Khaliji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457200" y="5943600"/>
            <a:ext cx="1127455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Result: millions in lost revenue annually, per company.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11274552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A0E2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Dealix: AI that actually works in Arabic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051560"/>
            <a:ext cx="1127455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 Gulf-native AI sales rep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640080" y="1828800"/>
            <a:ext cx="1097280" cy="1097280"/>
          </a:xfrm>
          <a:prstGeom prst="ellipse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1828800"/>
            <a:ext cx="10972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45s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2011680" y="1920240"/>
            <a:ext cx="4114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A0E2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Instant response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2011680" y="2377440"/>
            <a:ext cx="4114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lead answered in 45 seconds, any time of day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6126480" y="1828800"/>
            <a:ext cx="1097280" cy="1097280"/>
          </a:xfrm>
          <a:prstGeom prst="ellipse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126480" y="1828800"/>
            <a:ext cx="10972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BANT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7498080" y="1920240"/>
            <a:ext cx="4114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A0E2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Smart qualification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7498080" y="2377440"/>
            <a:ext cx="4114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intelligent questions to identify Budget, Authority, Need, Timeline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640080" y="3931920"/>
            <a:ext cx="1097280" cy="1097280"/>
          </a:xfrm>
          <a:prstGeom prst="ellipse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40080" y="3931920"/>
            <a:ext cx="10972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24/7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2011680" y="4023360"/>
            <a:ext cx="4114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A0E2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Never sleeps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2011680" y="4480560"/>
            <a:ext cx="4114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Books demos directly in your teams calendar automatically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6126480" y="3931920"/>
            <a:ext cx="1097280" cy="1097280"/>
          </a:xfrm>
          <a:prstGeom prst="ellipse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126480" y="3931920"/>
            <a:ext cx="10972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العربية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7498080" y="4023360"/>
            <a:ext cx="4114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A0E2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Khaliji-native</a:t>
            </a:r>
            <a:endParaRPr lang="en-US" sz="2000" dirty="0"/>
          </a:p>
        </p:txBody>
      </p:sp>
      <p:sp>
        <p:nvSpPr>
          <p:cNvPr id="19" name="Text 17"/>
          <p:cNvSpPr/>
          <p:nvPr/>
        </p:nvSpPr>
        <p:spPr>
          <a:xfrm>
            <a:off x="7498080" y="4480560"/>
            <a:ext cx="4114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Trained on 50K+ real Saudi conversations, not translated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11274552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Market Opportunity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640080" y="1645920"/>
            <a:ext cx="3566160" cy="3200400"/>
          </a:xfrm>
          <a:prstGeom prst="roundRect">
            <a:avLst>
              <a:gd name="adj" fmla="val 4286"/>
            </a:avLst>
          </a:prstGeom>
          <a:solidFill>
            <a:srgbClr val="0F1435"/>
          </a:solidFill>
          <a:ln w="25400">
            <a:solidFill>
              <a:srgbClr val="3B82F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40080" y="1828800"/>
            <a:ext cx="356616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400" b="1" dirty="0">
                <a:solidFill>
                  <a:srgbClr val="10B98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$480M</a:t>
            </a:r>
            <a:endParaRPr lang="en-US" sz="6400" dirty="0"/>
          </a:p>
        </p:txBody>
      </p:sp>
      <p:sp>
        <p:nvSpPr>
          <p:cNvPr id="5" name="Text 3"/>
          <p:cNvSpPr/>
          <p:nvPr/>
        </p:nvSpPr>
        <p:spPr>
          <a:xfrm>
            <a:off x="640080" y="3108960"/>
            <a:ext cx="3566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TAM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822960" y="3749040"/>
            <a:ext cx="3200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Addressable Market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55K+ companies × $1K/mo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4389120" y="1645920"/>
            <a:ext cx="3566160" cy="3200400"/>
          </a:xfrm>
          <a:prstGeom prst="roundRect">
            <a:avLst>
              <a:gd name="adj" fmla="val 4286"/>
            </a:avLst>
          </a:prstGeom>
          <a:solidFill>
            <a:srgbClr val="0F1435"/>
          </a:solidFill>
          <a:ln w="25400">
            <a:solidFill>
              <a:srgbClr val="3B82F6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389120" y="1828800"/>
            <a:ext cx="356616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400" b="1" dirty="0">
                <a:solidFill>
                  <a:srgbClr val="10B98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$180M</a:t>
            </a:r>
            <a:endParaRPr lang="en-US" sz="6400" dirty="0"/>
          </a:p>
        </p:txBody>
      </p:sp>
      <p:sp>
        <p:nvSpPr>
          <p:cNvPr id="9" name="Text 7"/>
          <p:cNvSpPr/>
          <p:nvPr/>
        </p:nvSpPr>
        <p:spPr>
          <a:xfrm>
            <a:off x="4389120" y="3108960"/>
            <a:ext cx="3566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4572000" y="3749040"/>
            <a:ext cx="3200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Serviceable Addressable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3-year realistic capture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8138160" y="1645920"/>
            <a:ext cx="3566160" cy="3200400"/>
          </a:xfrm>
          <a:prstGeom prst="roundRect">
            <a:avLst>
              <a:gd name="adj" fmla="val 4286"/>
            </a:avLst>
          </a:prstGeom>
          <a:solidFill>
            <a:srgbClr val="0F1435"/>
          </a:solidFill>
          <a:ln w="25400">
            <a:solidFill>
              <a:srgbClr val="3B82F6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8138160" y="1828800"/>
            <a:ext cx="356616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400" b="1" dirty="0">
                <a:solidFill>
                  <a:srgbClr val="10B98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$18M</a:t>
            </a:r>
            <a:endParaRPr lang="en-US" sz="6400" dirty="0"/>
          </a:p>
        </p:txBody>
      </p:sp>
      <p:sp>
        <p:nvSpPr>
          <p:cNvPr id="13" name="Text 11"/>
          <p:cNvSpPr/>
          <p:nvPr/>
        </p:nvSpPr>
        <p:spPr>
          <a:xfrm>
            <a:off x="8138160" y="3108960"/>
            <a:ext cx="3566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SOM</a:t>
            </a:r>
            <a:endParaRPr lang="en-US" sz="2000" dirty="0"/>
          </a:p>
        </p:txBody>
      </p:sp>
      <p:sp>
        <p:nvSpPr>
          <p:cNvPr id="14" name="Text 12"/>
          <p:cNvSpPr/>
          <p:nvPr/>
        </p:nvSpPr>
        <p:spPr>
          <a:xfrm>
            <a:off x="8321040" y="3749040"/>
            <a:ext cx="3200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1-2 target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120+ customers × ARPA 2.4K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57200" y="5303520"/>
            <a:ext cx="11274552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i="1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Vision 2030 ($3T pipeline) + 85% digital leads (up from 45% in 2020)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457200" y="5760720"/>
            <a:ext cx="11274552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time to own this category is now.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11274552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A0E2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Dealix Works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051560"/>
            <a:ext cx="1127455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automated steps from lead to booked demo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640080" y="1828800"/>
            <a:ext cx="3657600" cy="411480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920240" y="2103120"/>
            <a:ext cx="1097280" cy="1097280"/>
          </a:xfrm>
          <a:prstGeom prst="ellipse">
            <a:avLst/>
          </a:prstGeom>
          <a:solidFill>
            <a:srgbClr val="3B82F6"/>
          </a:solidFill>
          <a:ln w="12700">
            <a:solidFill>
              <a:srgbClr val="3B82F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920240" y="2103120"/>
            <a:ext cx="10972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3600" dirty="0"/>
          </a:p>
        </p:txBody>
      </p:sp>
      <p:sp>
        <p:nvSpPr>
          <p:cNvPr id="7" name="Text 5"/>
          <p:cNvSpPr/>
          <p:nvPr/>
        </p:nvSpPr>
        <p:spPr>
          <a:xfrm>
            <a:off x="822960" y="3474720"/>
            <a:ext cx="3291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A0E2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Lead arrives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914400" y="4114800"/>
            <a:ext cx="310896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your website, WhatsApp, Instagram, or any CRM webhook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480560" y="1828800"/>
            <a:ext cx="3657600" cy="411480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5760720" y="2103120"/>
            <a:ext cx="1097280" cy="1097280"/>
          </a:xfrm>
          <a:prstGeom prst="ellipse">
            <a:avLst/>
          </a:prstGeom>
          <a:solidFill>
            <a:srgbClr val="3B82F6"/>
          </a:solidFill>
          <a:ln w="12700">
            <a:solidFill>
              <a:srgbClr val="3B82F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760720" y="2103120"/>
            <a:ext cx="10972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3600" dirty="0"/>
          </a:p>
        </p:txBody>
      </p:sp>
      <p:sp>
        <p:nvSpPr>
          <p:cNvPr id="12" name="Text 10"/>
          <p:cNvSpPr/>
          <p:nvPr/>
        </p:nvSpPr>
        <p:spPr>
          <a:xfrm>
            <a:off x="4663440" y="3474720"/>
            <a:ext cx="3291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A0E2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 qualifies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4754880" y="4114800"/>
            <a:ext cx="310896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smart questions in natural Khaliji Arabic, scores lead A/B/C/D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8321040" y="1828800"/>
            <a:ext cx="3657600" cy="411480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9601200" y="2103120"/>
            <a:ext cx="1097280" cy="1097280"/>
          </a:xfrm>
          <a:prstGeom prst="ellipse">
            <a:avLst/>
          </a:prstGeom>
          <a:solidFill>
            <a:srgbClr val="3B82F6"/>
          </a:solidFill>
          <a:ln w="12700">
            <a:solidFill>
              <a:srgbClr val="3B82F6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9601200" y="2103120"/>
            <a:ext cx="10972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3600" dirty="0"/>
          </a:p>
        </p:txBody>
      </p:sp>
      <p:sp>
        <p:nvSpPr>
          <p:cNvPr id="17" name="Text 15"/>
          <p:cNvSpPr/>
          <p:nvPr/>
        </p:nvSpPr>
        <p:spPr>
          <a:xfrm>
            <a:off x="8503920" y="3474720"/>
            <a:ext cx="3291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A0E2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Demo booked</a:t>
            </a:r>
            <a:endParaRPr lang="en-US" sz="2200" dirty="0"/>
          </a:p>
        </p:txBody>
      </p:sp>
      <p:sp>
        <p:nvSpPr>
          <p:cNvPr id="18" name="Text 16"/>
          <p:cNvSpPr/>
          <p:nvPr/>
        </p:nvSpPr>
        <p:spPr>
          <a:xfrm>
            <a:off x="8595360" y="4114800"/>
            <a:ext cx="310896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Added to your team calendar with full brief before the call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11274552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A0E2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Business Model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051560"/>
            <a:ext cx="1127455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Simple SaaS pricing · 87% gross margin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640080" y="1828800"/>
            <a:ext cx="3657600" cy="411480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25400">
            <a:solidFill>
              <a:srgbClr val="E2E8F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914400" y="2011680"/>
            <a:ext cx="3108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Starter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822960" y="2468880"/>
            <a:ext cx="32918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200" b="1" dirty="0">
                <a:solidFill>
                  <a:srgbClr val="0A0E2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999</a:t>
            </a:r>
            <a:pPr algn="ctr" indent="0" marL="0">
              <a:buNone/>
            </a:pPr>
            <a:r>
              <a:rPr lang="en-US" sz="1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SAR</a:t>
            </a:r>
            <a:endParaRPr lang="en-US" sz="5200" dirty="0"/>
          </a:p>
        </p:txBody>
      </p:sp>
      <p:sp>
        <p:nvSpPr>
          <p:cNvPr id="7" name="Text 5"/>
          <p:cNvSpPr/>
          <p:nvPr/>
        </p:nvSpPr>
        <p:spPr>
          <a:xfrm>
            <a:off x="822960" y="3383280"/>
            <a:ext cx="3291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month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1097280" y="3931920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A0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1-3 reps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1097280" y="4297680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A0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2K leads/mo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1097280" y="4663440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A0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Email support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4480560" y="1828800"/>
            <a:ext cx="3657600" cy="4114800"/>
          </a:xfrm>
          <a:prstGeom prst="roundRect">
            <a:avLst>
              <a:gd name="adj" fmla="val 5000"/>
            </a:avLst>
          </a:prstGeom>
          <a:solidFill>
            <a:srgbClr val="3B82F6"/>
          </a:solidFill>
          <a:ln w="25400">
            <a:solidFill>
              <a:srgbClr val="3B82F6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754880" y="2011680"/>
            <a:ext cx="3108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Growth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4663440" y="2468880"/>
            <a:ext cx="32918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2,999</a:t>
            </a:r>
            <a:pPr algn="ctr" indent="0" marL="0">
              <a:buNone/>
            </a:pPr>
            <a:r>
              <a:rPr lang="en-US" sz="18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SAR</a:t>
            </a:r>
            <a:endParaRPr lang="en-US" sz="5200" dirty="0"/>
          </a:p>
        </p:txBody>
      </p:sp>
      <p:sp>
        <p:nvSpPr>
          <p:cNvPr id="14" name="Text 12"/>
          <p:cNvSpPr/>
          <p:nvPr/>
        </p:nvSpPr>
        <p:spPr>
          <a:xfrm>
            <a:off x="4663440" y="3383280"/>
            <a:ext cx="3291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month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937760" y="3931920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4-10 reps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4937760" y="4297680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10K leads/mo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4937760" y="4663440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Priority support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8321040" y="1828800"/>
            <a:ext cx="3657600" cy="411480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25400">
            <a:solidFill>
              <a:srgbClr val="E2E8F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595360" y="2011680"/>
            <a:ext cx="3108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Scale</a:t>
            </a:r>
            <a:endParaRPr lang="en-US" sz="1800" dirty="0"/>
          </a:p>
        </p:txBody>
      </p:sp>
      <p:sp>
        <p:nvSpPr>
          <p:cNvPr id="20" name="Text 18"/>
          <p:cNvSpPr/>
          <p:nvPr/>
        </p:nvSpPr>
        <p:spPr>
          <a:xfrm>
            <a:off x="8503920" y="2468880"/>
            <a:ext cx="32918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200" b="1" dirty="0">
                <a:solidFill>
                  <a:srgbClr val="0A0E2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7,999</a:t>
            </a:r>
            <a:pPr algn="ctr" indent="0" marL="0">
              <a:buNone/>
            </a:pPr>
            <a:r>
              <a:rPr lang="en-US" sz="1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SAR</a:t>
            </a:r>
            <a:endParaRPr lang="en-US" sz="5200" dirty="0"/>
          </a:p>
        </p:txBody>
      </p:sp>
      <p:sp>
        <p:nvSpPr>
          <p:cNvPr id="21" name="Text 19"/>
          <p:cNvSpPr/>
          <p:nvPr/>
        </p:nvSpPr>
        <p:spPr>
          <a:xfrm>
            <a:off x="8503920" y="3383280"/>
            <a:ext cx="3291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month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8778240" y="3931920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A0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+10 reps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8778240" y="4297680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A0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Unlimited leads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8778240" y="4663440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A0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Success manager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457200" y="6126480"/>
            <a:ext cx="1127455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Weighted ARPA: 2,449 SAR · Pilot: 7 days for 1 SAR (refundable)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11274552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Traction · Where We Are Today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548640" y="1463040"/>
            <a:ext cx="73152" cy="91440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822960" y="1463040"/>
            <a:ext cx="5303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Backend production-ready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822960" y="1920240"/>
            <a:ext cx="5303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72 PRs merged · 92% test coverage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6217920" y="1463040"/>
            <a:ext cx="73152" cy="91440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492240" y="1463040"/>
            <a:ext cx="5303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trained on Gulf dialect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6492240" y="1920240"/>
            <a:ext cx="5303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50K+ Saudi conversations processed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548640" y="2743200"/>
            <a:ext cx="73152" cy="91440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822960" y="2743200"/>
            <a:ext cx="5303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Integrations ready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822960" y="3200400"/>
            <a:ext cx="5303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HubSpot · Zoho · WhatsApp · Moyasar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6217920" y="2743200"/>
            <a:ext cx="73152" cy="91440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492240" y="2743200"/>
            <a:ext cx="5303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Compliance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6492240" y="3200400"/>
            <a:ext cx="5303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PDPL · GDPR · SOC 2 Type I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548640" y="4023360"/>
            <a:ext cx="73152" cy="91440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22960" y="4023360"/>
            <a:ext cx="5303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 leads in outreach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822960" y="4480560"/>
            <a:ext cx="5303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Lucidya · Foodics · Salla · BRKZ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6217920" y="4023360"/>
            <a:ext cx="73152" cy="91440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492240" y="4023360"/>
            <a:ext cx="5303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Financial model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6492240" y="4480560"/>
            <a:ext cx="5303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4.3M ARR Y1 · 52% EBITDA margin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11274552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A0E2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12-Month Financial Projection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051560"/>
            <a:ext cx="1127455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Conservative base case</a:t>
            </a:r>
            <a:endParaRPr lang="en-US" sz="1600" dirty="0"/>
          </a:p>
        </p:txBody>
      </p:sp>
      <p:graphicFrame>
        <p:nvGraphicFramePr>
          <p:cNvPr id="4" name="Chart 0" descr=""/>
          <p:cNvGraphicFramePr/>
          <p:nvPr/>
        </p:nvGraphicFramePr>
        <p:xfrm>
          <a:off x="457200" y="1645920"/>
          <a:ext cx="7315200" cy="45720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5" name="Shape 2"/>
          <p:cNvSpPr/>
          <p:nvPr/>
        </p:nvSpPr>
        <p:spPr>
          <a:xfrm>
            <a:off x="8229600" y="1645920"/>
            <a:ext cx="3474720" cy="822960"/>
          </a:xfrm>
          <a:prstGeom prst="roundRect">
            <a:avLst>
              <a:gd name="adj" fmla="val 11111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8412480" y="1737360"/>
            <a:ext cx="10972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0B98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M2</a:t>
            </a:r>
            <a:endParaRPr lang="en-US" sz="2000" dirty="0"/>
          </a:p>
        </p:txBody>
      </p:sp>
      <p:sp>
        <p:nvSpPr>
          <p:cNvPr id="7" name="Text 4"/>
          <p:cNvSpPr/>
          <p:nvPr/>
        </p:nvSpPr>
        <p:spPr>
          <a:xfrm>
            <a:off x="9601200" y="1737360"/>
            <a:ext cx="20116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A0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Cash break-even</a:t>
            </a:r>
            <a:endParaRPr lang="en-US" sz="1200" dirty="0"/>
          </a:p>
        </p:txBody>
      </p:sp>
      <p:sp>
        <p:nvSpPr>
          <p:cNvPr id="8" name="Shape 5"/>
          <p:cNvSpPr/>
          <p:nvPr/>
        </p:nvSpPr>
        <p:spPr>
          <a:xfrm>
            <a:off x="8229600" y="2651760"/>
            <a:ext cx="3474720" cy="822960"/>
          </a:xfrm>
          <a:prstGeom prst="roundRect">
            <a:avLst>
              <a:gd name="adj" fmla="val 11111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8412480" y="2743200"/>
            <a:ext cx="10972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0B98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M6</a:t>
            </a:r>
            <a:endParaRPr lang="en-US" sz="2000" dirty="0"/>
          </a:p>
        </p:txBody>
      </p:sp>
      <p:sp>
        <p:nvSpPr>
          <p:cNvPr id="10" name="Text 7"/>
          <p:cNvSpPr/>
          <p:nvPr/>
        </p:nvSpPr>
        <p:spPr>
          <a:xfrm>
            <a:off x="9601200" y="2743200"/>
            <a:ext cx="20116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A0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58K MRR · 29 customers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8229600" y="3657600"/>
            <a:ext cx="3474720" cy="822960"/>
          </a:xfrm>
          <a:prstGeom prst="roundRect">
            <a:avLst>
              <a:gd name="adj" fmla="val 11111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8412480" y="3749040"/>
            <a:ext cx="10972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0B98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M12</a:t>
            </a:r>
            <a:endParaRPr lang="en-US" sz="2000" dirty="0"/>
          </a:p>
        </p:txBody>
      </p:sp>
      <p:sp>
        <p:nvSpPr>
          <p:cNvPr id="13" name="Text 10"/>
          <p:cNvSpPr/>
          <p:nvPr/>
        </p:nvSpPr>
        <p:spPr>
          <a:xfrm>
            <a:off x="9601200" y="3749040"/>
            <a:ext cx="20116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A0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358K MRR · 121 customers</a:t>
            </a:r>
            <a:endParaRPr lang="en-US" sz="1200" dirty="0"/>
          </a:p>
        </p:txBody>
      </p:sp>
      <p:sp>
        <p:nvSpPr>
          <p:cNvPr id="14" name="Shape 11"/>
          <p:cNvSpPr/>
          <p:nvPr/>
        </p:nvSpPr>
        <p:spPr>
          <a:xfrm>
            <a:off x="8229600" y="4663440"/>
            <a:ext cx="3474720" cy="822960"/>
          </a:xfrm>
          <a:prstGeom prst="roundRect">
            <a:avLst>
              <a:gd name="adj" fmla="val 11111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8412480" y="4754880"/>
            <a:ext cx="10972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0B98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Y1 Total</a:t>
            </a:r>
            <a:endParaRPr lang="en-US" sz="2000" dirty="0"/>
          </a:p>
        </p:txBody>
      </p:sp>
      <p:sp>
        <p:nvSpPr>
          <p:cNvPr id="16" name="Text 13"/>
          <p:cNvSpPr/>
          <p:nvPr/>
        </p:nvSpPr>
        <p:spPr>
          <a:xfrm>
            <a:off x="9601200" y="4754880"/>
            <a:ext cx="20116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A0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4.3M ARR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11274552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A0E2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Unit Economics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051560"/>
            <a:ext cx="1127455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this compounds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457200" y="1828800"/>
            <a:ext cx="2697480" cy="1920240"/>
          </a:xfrm>
          <a:prstGeom prst="roundRect">
            <a:avLst>
              <a:gd name="adj" fmla="val 7143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2011680"/>
            <a:ext cx="2331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ARPA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640080" y="2331720"/>
            <a:ext cx="23317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3B82F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2,449 SAR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640080" y="3200400"/>
            <a:ext cx="2331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Weighted average revenue per account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3337560" y="1828800"/>
            <a:ext cx="2697480" cy="1920240"/>
          </a:xfrm>
          <a:prstGeom prst="roundRect">
            <a:avLst>
              <a:gd name="adj" fmla="val 7143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520440" y="2011680"/>
            <a:ext cx="2331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Gross Margin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3520440" y="2331720"/>
            <a:ext cx="23317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3B82F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87%</a:t>
            </a:r>
            <a:endParaRPr lang="en-US" sz="3200" dirty="0"/>
          </a:p>
        </p:txBody>
      </p:sp>
      <p:sp>
        <p:nvSpPr>
          <p:cNvPr id="11" name="Text 9"/>
          <p:cNvSpPr/>
          <p:nvPr/>
        </p:nvSpPr>
        <p:spPr>
          <a:xfrm>
            <a:off x="3520440" y="3200400"/>
            <a:ext cx="2331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Best-in-class SaaS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6217920" y="1828800"/>
            <a:ext cx="2697480" cy="1920240"/>
          </a:xfrm>
          <a:prstGeom prst="roundRect">
            <a:avLst>
              <a:gd name="adj" fmla="val 7143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400800" y="2011680"/>
            <a:ext cx="2331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Monthly Churn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6400800" y="2331720"/>
            <a:ext cx="23317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3B82F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&lt; 3%</a:t>
            </a:r>
            <a:endParaRPr lang="en-US" sz="3200" dirty="0"/>
          </a:p>
        </p:txBody>
      </p:sp>
      <p:sp>
        <p:nvSpPr>
          <p:cNvPr id="15" name="Text 13"/>
          <p:cNvSpPr/>
          <p:nvPr/>
        </p:nvSpPr>
        <p:spPr>
          <a:xfrm>
            <a:off x="6400800" y="3200400"/>
            <a:ext cx="2331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Target, conservative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9098280" y="1828800"/>
            <a:ext cx="2697480" cy="1920240"/>
          </a:xfrm>
          <a:prstGeom prst="roundRect">
            <a:avLst>
              <a:gd name="adj" fmla="val 7143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9281160" y="2011680"/>
            <a:ext cx="2331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 Lifetime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9281160" y="2331720"/>
            <a:ext cx="23317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3B82F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33 months</a:t>
            </a:r>
            <a:endParaRPr lang="en-US" sz="3200" dirty="0"/>
          </a:p>
        </p:txBody>
      </p:sp>
      <p:sp>
        <p:nvSpPr>
          <p:cNvPr id="19" name="Text 17"/>
          <p:cNvSpPr/>
          <p:nvPr/>
        </p:nvSpPr>
        <p:spPr>
          <a:xfrm>
            <a:off x="9281160" y="3200400"/>
            <a:ext cx="2331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/ churn rate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457200" y="4023360"/>
            <a:ext cx="2697480" cy="1920240"/>
          </a:xfrm>
          <a:prstGeom prst="roundRect">
            <a:avLst>
              <a:gd name="adj" fmla="val 7143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40080" y="4206240"/>
            <a:ext cx="2331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LTV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640080" y="4526280"/>
            <a:ext cx="23317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3B82F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70,260 SAR</a:t>
            </a:r>
            <a:endParaRPr lang="en-US" sz="3200" dirty="0"/>
          </a:p>
        </p:txBody>
      </p:sp>
      <p:sp>
        <p:nvSpPr>
          <p:cNvPr id="23" name="Text 21"/>
          <p:cNvSpPr/>
          <p:nvPr/>
        </p:nvSpPr>
        <p:spPr>
          <a:xfrm>
            <a:off x="640080" y="5394960"/>
            <a:ext cx="2331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ARPA × GM × Lifetime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3337560" y="4023360"/>
            <a:ext cx="2697480" cy="1920240"/>
          </a:xfrm>
          <a:prstGeom prst="roundRect">
            <a:avLst>
              <a:gd name="adj" fmla="val 7143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520440" y="4206240"/>
            <a:ext cx="2331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CAC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3520440" y="4526280"/>
            <a:ext cx="23317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3B82F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1,200 SAR</a:t>
            </a:r>
            <a:endParaRPr lang="en-US" sz="3200" dirty="0"/>
          </a:p>
        </p:txBody>
      </p:sp>
      <p:sp>
        <p:nvSpPr>
          <p:cNvPr id="27" name="Text 25"/>
          <p:cNvSpPr/>
          <p:nvPr/>
        </p:nvSpPr>
        <p:spPr>
          <a:xfrm>
            <a:off x="3520440" y="5394960"/>
            <a:ext cx="2331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After M6 with team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6217920" y="4023360"/>
            <a:ext cx="2697480" cy="1920240"/>
          </a:xfrm>
          <a:prstGeom prst="roundRect">
            <a:avLst>
              <a:gd name="adj" fmla="val 7143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400800" y="4206240"/>
            <a:ext cx="2331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LTV : CAC</a:t>
            </a:r>
            <a:endParaRPr lang="en-US" sz="1300" dirty="0"/>
          </a:p>
        </p:txBody>
      </p:sp>
      <p:sp>
        <p:nvSpPr>
          <p:cNvPr id="30" name="Text 28"/>
          <p:cNvSpPr/>
          <p:nvPr/>
        </p:nvSpPr>
        <p:spPr>
          <a:xfrm>
            <a:off x="6400800" y="4526280"/>
            <a:ext cx="23317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3B82F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58x</a:t>
            </a:r>
            <a:endParaRPr lang="en-US" sz="3200" dirty="0"/>
          </a:p>
        </p:txBody>
      </p:sp>
      <p:sp>
        <p:nvSpPr>
          <p:cNvPr id="31" name="Text 29"/>
          <p:cNvSpPr/>
          <p:nvPr/>
        </p:nvSpPr>
        <p:spPr>
          <a:xfrm>
            <a:off x="6400800" y="5394960"/>
            <a:ext cx="2331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Healthy SaaS is 3x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9098280" y="4023360"/>
            <a:ext cx="2697480" cy="1920240"/>
          </a:xfrm>
          <a:prstGeom prst="roundRect">
            <a:avLst>
              <a:gd name="adj" fmla="val 7143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9281160" y="4206240"/>
            <a:ext cx="2331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Payback</a:t>
            </a:r>
            <a:endParaRPr lang="en-US" sz="1300" dirty="0"/>
          </a:p>
        </p:txBody>
      </p:sp>
      <p:sp>
        <p:nvSpPr>
          <p:cNvPr id="34" name="Text 32"/>
          <p:cNvSpPr/>
          <p:nvPr/>
        </p:nvSpPr>
        <p:spPr>
          <a:xfrm>
            <a:off x="9281160" y="4526280"/>
            <a:ext cx="23317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3B82F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&lt; 1 month</a:t>
            </a:r>
            <a:endParaRPr lang="en-US" sz="3200" dirty="0"/>
          </a:p>
        </p:txBody>
      </p:sp>
      <p:sp>
        <p:nvSpPr>
          <p:cNvPr id="35" name="Text 33"/>
          <p:cNvSpPr/>
          <p:nvPr/>
        </p:nvSpPr>
        <p:spPr>
          <a:xfrm>
            <a:off x="9281160" y="5394960"/>
            <a:ext cx="2331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Extraordinary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2026-04-23T17:28:50Z</dcterms:created>
  <dcterms:modified xsi:type="dcterms:W3CDTF">2026-04-23T17:28:50Z</dcterms:modified>
</cp:coreProperties>
</file>